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30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BE3D6DA-7145-814A-914E-7A619947787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13DCE9-E27A-7846-81A8-072DAD7D8B56}" type="datetimeFigureOut">
              <a:rPr lang="en-US" smtClean="0"/>
              <a:t>3/14/17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18</a:t>
            </a:r>
            <a:br>
              <a:rPr lang="en-US" dirty="0" smtClean="0"/>
            </a:br>
            <a:r>
              <a:rPr lang="en-US" dirty="0" smtClean="0"/>
              <a:t>Hashing</a:t>
            </a:r>
            <a:br>
              <a:rPr lang="en-US" dirty="0" smtClean="0"/>
            </a:br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7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80608" cy="1143000"/>
          </a:xfrm>
        </p:spPr>
        <p:txBody>
          <a:bodyPr/>
          <a:lstStyle/>
          <a:p>
            <a:r>
              <a:rPr lang="en-US" sz="4200" dirty="0" smtClean="0"/>
              <a:t>Finite “universe” of objects to store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application (and others), there may exist only a finite </a:t>
            </a:r>
            <a:r>
              <a:rPr lang="en-US" b="1" dirty="0"/>
              <a:t>universe </a:t>
            </a:r>
            <a:r>
              <a:rPr lang="en-US" dirty="0"/>
              <a:t>of possible keys </a:t>
            </a:r>
            <a:r>
              <a:rPr lang="en-US" dirty="0" smtClean="0"/>
              <a:t>values.</a:t>
            </a:r>
          </a:p>
          <a:p>
            <a:endParaRPr lang="en-US" dirty="0" smtClean="0"/>
          </a:p>
          <a:p>
            <a:r>
              <a:rPr lang="en-US" dirty="0" smtClean="0"/>
              <a:t>Sometimes </a:t>
            </a:r>
            <a:r>
              <a:rPr lang="en-US" dirty="0"/>
              <a:t>this finite set of keys is small enough that we can allocate an array big enough to give </a:t>
            </a:r>
            <a:r>
              <a:rPr lang="en-US" i="1" dirty="0"/>
              <a:t>every possible key its own slot. </a:t>
            </a:r>
            <a:endParaRPr lang="en-US" i="1" dirty="0" smtClean="0"/>
          </a:p>
          <a:p>
            <a:pPr marL="114300" indent="0">
              <a:buNone/>
            </a:pPr>
            <a:endParaRPr lang="en-US" i="1" dirty="0" smtClean="0"/>
          </a:p>
          <a:p>
            <a:r>
              <a:rPr lang="en-US" dirty="0"/>
              <a:t>In this case, we can make the “search” process for a particular key </a:t>
            </a:r>
            <a:r>
              <a:rPr lang="en-US" i="1" dirty="0"/>
              <a:t>trivial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simply “jump” to the unique array index </a:t>
            </a:r>
            <a:r>
              <a:rPr lang="en-US" dirty="0" smtClean="0"/>
              <a:t>assigned </a:t>
            </a:r>
            <a:r>
              <a:rPr lang="en-US" dirty="0"/>
              <a:t>to that </a:t>
            </a:r>
            <a:r>
              <a:rPr lang="en-US" dirty="0" smtClean="0"/>
              <a:t>key.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takes only </a:t>
            </a:r>
            <a:r>
              <a:rPr lang="en-US" i="1" dirty="0"/>
              <a:t>O(1) </a:t>
            </a:r>
            <a:r>
              <a:rPr lang="en-US" dirty="0"/>
              <a:t>time in the </a:t>
            </a:r>
            <a:r>
              <a:rPr lang="en-US" i="1" dirty="0"/>
              <a:t>worst-case.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1 at 10.18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98" y="1417638"/>
            <a:ext cx="2781217" cy="4374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Finite “universe” of objects to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example,</a:t>
            </a:r>
            <a:r>
              <a:rPr lang="en-US" dirty="0" smtClean="0"/>
              <a:t> if we have a UCSD student 		  database and each student has an id, 		            we could allocate an array 4 </a:t>
            </a:r>
            <a:r>
              <a:rPr lang="en-US" b="1" dirty="0" smtClean="0"/>
              <a:t>billion</a:t>
            </a:r>
            <a:r>
              <a:rPr lang="en-US" dirty="0" smtClean="0"/>
              <a:t> 		                elements long.</a:t>
            </a:r>
          </a:p>
          <a:p>
            <a:endParaRPr lang="en-US" dirty="0"/>
          </a:p>
          <a:p>
            <a:r>
              <a:rPr lang="en-US" dirty="0" smtClean="0"/>
              <a:t>Whenever we want to find a particular student,</a:t>
            </a:r>
          </a:p>
          <a:p>
            <a:pPr marL="114300" indent="0">
              <a:buNone/>
            </a:pPr>
            <a:r>
              <a:rPr lang="en-US" dirty="0" smtClean="0"/>
              <a:t> we simply </a:t>
            </a:r>
            <a:r>
              <a:rPr lang="en-US" i="1" dirty="0" smtClean="0"/>
              <a:t>jump </a:t>
            </a:r>
            <a:r>
              <a:rPr lang="en-US" dirty="0" smtClean="0"/>
              <a:t>to that student’s slot using the </a:t>
            </a:r>
          </a:p>
          <a:p>
            <a:pPr marL="114300" indent="0">
              <a:buNone/>
            </a:pPr>
            <a:r>
              <a:rPr lang="en-US" dirty="0" smtClean="0"/>
              <a:t>student ID as the index.</a:t>
            </a:r>
          </a:p>
          <a:p>
            <a:endParaRPr lang="en-US" i="1" dirty="0"/>
          </a:p>
          <a:p>
            <a:r>
              <a:rPr lang="en-US" dirty="0" smtClean="0"/>
              <a:t>When adding a student, we simply insert 		             an entry at his/her unique location.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(IDs are guaranteed to be unique).</a:t>
            </a:r>
          </a:p>
        </p:txBody>
      </p:sp>
    </p:spTree>
    <p:extLst>
      <p:ext uri="{BB962C8B-B14F-4D97-AF65-F5344CB8AC3E}">
        <p14:creationId xmlns:p14="http://schemas.microsoft.com/office/powerpoint/2010/main" val="39648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137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5" y="978150"/>
            <a:ext cx="9123927" cy="54226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Class </a:t>
            </a:r>
            <a:r>
              <a:rPr lang="en-US" sz="2000" dirty="0" err="1" smtClean="0">
                <a:latin typeface="Courier New"/>
                <a:cs typeface="Courier New"/>
              </a:rPr>
              <a:t>StudentDataBase</a:t>
            </a:r>
            <a:r>
              <a:rPr lang="en-US" sz="2000" dirty="0" smtClean="0">
                <a:latin typeface="Courier New"/>
                <a:cs typeface="Courier New"/>
              </a:rPr>
              <a:t> {</a:t>
            </a: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Student[] </a:t>
            </a:r>
            <a:r>
              <a:rPr lang="en-US" sz="2000" dirty="0" err="1" smtClean="0">
                <a:latin typeface="Courier New"/>
                <a:cs typeface="Courier New"/>
              </a:rPr>
              <a:t>allStudents</a:t>
            </a:r>
            <a:r>
              <a:rPr lang="en-US" sz="2000" dirty="0" smtClean="0">
                <a:latin typeface="Courier New"/>
                <a:cs typeface="Courier New"/>
              </a:rPr>
              <a:t> = new Student [4294967268];</a:t>
            </a:r>
          </a:p>
          <a:p>
            <a:pPr marL="114300" indent="0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void add (Student s) {</a:t>
            </a:r>
          </a:p>
          <a:p>
            <a:pPr marL="11430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index = </a:t>
            </a:r>
            <a:r>
              <a:rPr lang="en-US" sz="2000" dirty="0" err="1" smtClean="0">
                <a:latin typeface="Courier New"/>
                <a:cs typeface="Courier New"/>
              </a:rPr>
              <a:t>s.studentId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allStudents</a:t>
            </a:r>
            <a:r>
              <a:rPr lang="en-US" sz="2000" dirty="0" smtClean="0">
                <a:latin typeface="Courier New"/>
                <a:cs typeface="Courier New"/>
              </a:rPr>
              <a:t>[index]=s; }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2000" dirty="0">
                <a:latin typeface="Courier New"/>
                <a:cs typeface="Courier New"/>
              </a:rPr>
              <a:t>s</a:t>
            </a:r>
            <a:r>
              <a:rPr lang="en-US" sz="2000" dirty="0" smtClean="0">
                <a:latin typeface="Courier New"/>
                <a:cs typeface="Courier New"/>
              </a:rPr>
              <a:t>tudent get (Student s) {</a:t>
            </a:r>
          </a:p>
          <a:p>
            <a:pPr marL="11430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index = </a:t>
            </a:r>
            <a:r>
              <a:rPr lang="en-US" sz="2000" dirty="0" err="1">
                <a:latin typeface="Courier New"/>
                <a:cs typeface="Courier New"/>
              </a:rPr>
              <a:t>s.studentId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return </a:t>
            </a:r>
            <a:r>
              <a:rPr lang="en-US" sz="2000" dirty="0" err="1" smtClean="0">
                <a:latin typeface="Courier New"/>
                <a:cs typeface="Courier New"/>
              </a:rPr>
              <a:t>allStudent</a:t>
            </a:r>
            <a:r>
              <a:rPr lang="en-US" sz="2000" dirty="0" smtClean="0">
                <a:latin typeface="Courier New"/>
                <a:cs typeface="Courier New"/>
              </a:rPr>
              <a:t>[index]; }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void remove(Student s) {</a:t>
            </a: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index = </a:t>
            </a:r>
            <a:r>
              <a:rPr lang="en-US" sz="2000" dirty="0" err="1" smtClean="0">
                <a:latin typeface="Courier New"/>
                <a:cs typeface="Courier New"/>
              </a:rPr>
              <a:t>s.studentId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allStudents</a:t>
            </a:r>
            <a:r>
              <a:rPr lang="en-US" sz="2000" dirty="0" smtClean="0">
                <a:latin typeface="Courier New"/>
                <a:cs typeface="Courier New"/>
              </a:rPr>
              <a:t>[index] = null;}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444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complexity is horrible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Allocating 4 billion entries for a UCSD student database is </a:t>
            </a:r>
            <a:r>
              <a:rPr lang="en-US" b="1" dirty="0"/>
              <a:t>extremely</a:t>
            </a:r>
            <a:r>
              <a:rPr lang="en-US" dirty="0"/>
              <a:t> wasteful.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universe of </a:t>
            </a:r>
            <a:r>
              <a:rPr lang="en-US" i="1" dirty="0"/>
              <a:t>keys</a:t>
            </a:r>
            <a:r>
              <a:rPr lang="en-US" dirty="0"/>
              <a:t> is far larger than the number we </a:t>
            </a:r>
            <a:r>
              <a:rPr lang="en-US" dirty="0" smtClean="0"/>
              <a:t>expect </a:t>
            </a:r>
            <a:r>
              <a:rPr lang="en-US" dirty="0"/>
              <a:t>to ever want to store.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What if we decreased the size of the table from 4 billion entries to storing, say, just 100,000? </a:t>
            </a:r>
          </a:p>
          <a:p>
            <a:pPr lvl="1"/>
            <a:r>
              <a:rPr lang="en-US" dirty="0" smtClean="0"/>
              <a:t>100,000 </a:t>
            </a:r>
            <a:r>
              <a:rPr lang="en-US" dirty="0"/>
              <a:t>is still far higher than the actual number of UCSD students, so there should be plenty of space.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3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45255"/>
          </a:xfrm>
        </p:spPr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pic>
        <p:nvPicPr>
          <p:cNvPr id="4" name="Picture 3" descr="collision_high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65" y="3729110"/>
            <a:ext cx="4693335" cy="31288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15" y="1068779"/>
            <a:ext cx="7829385" cy="5332021"/>
          </a:xfrm>
        </p:spPr>
        <p:txBody>
          <a:bodyPr>
            <a:normAutofit/>
          </a:bodyPr>
          <a:lstStyle/>
          <a:p>
            <a:r>
              <a:rPr lang="en-US" dirty="0"/>
              <a:t>With an array of only 100,000 entries, each student ID would </a:t>
            </a:r>
            <a:r>
              <a:rPr lang="en-US" i="1" dirty="0">
                <a:solidFill>
                  <a:srgbClr val="FF0000"/>
                </a:solidFill>
              </a:rPr>
              <a:t>no longer have its own unique array index </a:t>
            </a:r>
            <a:r>
              <a:rPr lang="en-US" dirty="0"/>
              <a:t>-- multiple student IDs would have to “share” an index.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call the “sharing” of an array index by 2 (or more) </a:t>
            </a:r>
            <a:r>
              <a:rPr lang="en-US" dirty="0" smtClean="0"/>
              <a:t>student </a:t>
            </a:r>
            <a:r>
              <a:rPr lang="en-US" dirty="0"/>
              <a:t>IDs a </a:t>
            </a:r>
            <a:r>
              <a:rPr lang="en-US" b="1" dirty="0" smtClean="0"/>
              <a:t>collision.</a:t>
            </a:r>
          </a:p>
          <a:p>
            <a:r>
              <a:rPr lang="en-US" dirty="0" smtClean="0"/>
              <a:t>Whenever </a:t>
            </a:r>
            <a:r>
              <a:rPr lang="en-US" dirty="0"/>
              <a:t>a collision occurs, we have to store the </a:t>
            </a:r>
            <a:r>
              <a:rPr lang="en-US" b="1" dirty="0" smtClean="0"/>
              <a:t>Student </a:t>
            </a:r>
            <a:r>
              <a:rPr lang="en-US" dirty="0"/>
              <a:t>object “somewhere else” (more later).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15" y="1600200"/>
            <a:ext cx="7829385" cy="4800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if we’re </a:t>
            </a:r>
            <a:r>
              <a:rPr lang="en-US" b="1" dirty="0"/>
              <a:t>clever</a:t>
            </a:r>
            <a:r>
              <a:rPr lang="en-US" dirty="0"/>
              <a:t> about </a:t>
            </a:r>
            <a:r>
              <a:rPr lang="en-US" dirty="0">
                <a:solidFill>
                  <a:srgbClr val="FF0000"/>
                </a:solidFill>
              </a:rPr>
              <a:t>how</a:t>
            </a:r>
            <a:r>
              <a:rPr lang="en-US" dirty="0"/>
              <a:t> we assign array </a:t>
            </a:r>
            <a:r>
              <a:rPr lang="en-US" dirty="0" smtClean="0"/>
              <a:t>indices </a:t>
            </a:r>
            <a:r>
              <a:rPr lang="en-US" dirty="0"/>
              <a:t>to student IDs, then collisions will </a:t>
            </a:r>
            <a:r>
              <a:rPr lang="en-US" dirty="0">
                <a:solidFill>
                  <a:srgbClr val="FF0000"/>
                </a:solidFill>
              </a:rPr>
              <a:t>rarely</a:t>
            </a:r>
            <a:r>
              <a:rPr lang="en-US" dirty="0"/>
              <a:t> occur.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We can still achieve </a:t>
            </a:r>
            <a:r>
              <a:rPr lang="en-US" i="1" dirty="0">
                <a:solidFill>
                  <a:srgbClr val="FF0000"/>
                </a:solidFill>
              </a:rPr>
              <a:t>O(</a:t>
            </a:r>
            <a:r>
              <a:rPr lang="en-US" i="1" dirty="0" smtClean="0">
                <a:solidFill>
                  <a:srgbClr val="FF0000"/>
                </a:solidFill>
              </a:rPr>
              <a:t>1+..) </a:t>
            </a:r>
            <a:r>
              <a:rPr lang="en-US" dirty="0"/>
              <a:t>add/find/remove time in the </a:t>
            </a:r>
            <a:r>
              <a:rPr lang="en-US" i="1" dirty="0"/>
              <a:t>average case.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kid-smart-lightbulb-brain-600x3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67" y="2525"/>
            <a:ext cx="3542533" cy="199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13638" cy="48006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/>
              <a:t>hash table </a:t>
            </a:r>
            <a:r>
              <a:rPr lang="en-US" dirty="0"/>
              <a:t>consists of a large array of </a:t>
            </a:r>
            <a:r>
              <a:rPr lang="en-US" i="1" dirty="0"/>
              <a:t>M </a:t>
            </a:r>
            <a:r>
              <a:rPr lang="en-US" dirty="0"/>
              <a:t>“slots” (or “buckets”) to store the user’s data. 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hash table also requires: </a:t>
            </a:r>
            <a:endParaRPr lang="en-US" dirty="0" smtClean="0">
              <a:solidFill>
                <a:srgbClr val="FF0000"/>
              </a:solidFill>
            </a:endParaRPr>
          </a:p>
          <a:p>
            <a:pPr marL="868680" lvl="1" indent="-457200">
              <a:buAutoNum type="arabicPeriod"/>
            </a:pPr>
            <a:r>
              <a:rPr lang="en-US" dirty="0" smtClean="0"/>
              <a:t>Some </a:t>
            </a:r>
            <a:r>
              <a:rPr lang="en-US" dirty="0"/>
              <a:t>way of converting from an object’s </a:t>
            </a:r>
            <a:r>
              <a:rPr lang="en-US" i="1" dirty="0"/>
              <a:t>key </a:t>
            </a:r>
            <a:r>
              <a:rPr lang="en-US" dirty="0"/>
              <a:t>into an </a:t>
            </a:r>
            <a:r>
              <a:rPr lang="en-US" i="1" dirty="0"/>
              <a:t>index </a:t>
            </a:r>
            <a:r>
              <a:rPr lang="en-US" dirty="0"/>
              <a:t>that specifies where that object should be stored. </a:t>
            </a:r>
          </a:p>
          <a:p>
            <a:pPr lvl="2"/>
            <a:r>
              <a:rPr lang="en-US" dirty="0" smtClean="0"/>
              <a:t>This </a:t>
            </a:r>
            <a:r>
              <a:rPr lang="en-US" dirty="0"/>
              <a:t>is called </a:t>
            </a:r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i="1" dirty="0">
                <a:solidFill>
                  <a:srgbClr val="FF0000"/>
                </a:solidFill>
              </a:rPr>
              <a:t>hash function</a:t>
            </a:r>
            <a:r>
              <a:rPr lang="en-US" i="1" dirty="0" smtClean="0"/>
              <a:t>.</a:t>
            </a:r>
          </a:p>
          <a:p>
            <a:pPr marL="868680" lvl="1" indent="-457200">
              <a:buAutoNum type="arabicPeriod"/>
            </a:pPr>
            <a:r>
              <a:rPr lang="en-US" i="1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method of handling </a:t>
            </a:r>
            <a:r>
              <a:rPr lang="en-US" i="1" dirty="0">
                <a:solidFill>
                  <a:srgbClr val="FF0000"/>
                </a:solidFill>
              </a:rPr>
              <a:t>collisions</a:t>
            </a:r>
            <a:r>
              <a:rPr lang="en-US" i="1" dirty="0"/>
              <a:t>.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In order to ensure good performance, </a:t>
            </a:r>
            <a:r>
              <a:rPr lang="en-US" i="1" dirty="0" smtClean="0"/>
              <a:t>M</a:t>
            </a:r>
            <a:r>
              <a:rPr lang="en-US" dirty="0" smtClean="0"/>
              <a:t> (number of cells)</a:t>
            </a:r>
            <a:r>
              <a:rPr lang="en-US" i="1" dirty="0" smtClean="0"/>
              <a:t> </a:t>
            </a:r>
            <a:r>
              <a:rPr lang="en-US" dirty="0"/>
              <a:t>must be </a:t>
            </a:r>
            <a:r>
              <a:rPr lang="en-US" b="1" dirty="0"/>
              <a:t>bigger</a:t>
            </a:r>
            <a:r>
              <a:rPr lang="en-US" dirty="0"/>
              <a:t> than </a:t>
            </a:r>
            <a:r>
              <a:rPr lang="en-US" i="1" dirty="0"/>
              <a:t>N, </a:t>
            </a:r>
            <a:r>
              <a:rPr lang="en-US" dirty="0"/>
              <a:t>the number of data the user will want to store.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7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collision?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M=5;  </a:t>
            </a:r>
          </a:p>
          <a:p>
            <a:pPr marL="114300" indent="0">
              <a:buNone/>
            </a:pPr>
            <a:r>
              <a:rPr lang="en-US" dirty="0" smtClean="0"/>
              <a:t>Student1 id is 1;</a:t>
            </a:r>
          </a:p>
          <a:p>
            <a:pPr marL="114300" indent="0">
              <a:buNone/>
            </a:pPr>
            <a:r>
              <a:rPr lang="en-US" dirty="0" smtClean="0"/>
              <a:t>Student2 id is 4;</a:t>
            </a:r>
          </a:p>
          <a:p>
            <a:pPr marL="114300" indent="0">
              <a:buNone/>
            </a:pPr>
            <a:r>
              <a:rPr lang="en-US" dirty="0" smtClean="0"/>
              <a:t>Student3 id is 8;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A: Yes</a:t>
            </a:r>
          </a:p>
          <a:p>
            <a:pPr marL="114300" indent="0">
              <a:buNone/>
            </a:pPr>
            <a:r>
              <a:rPr lang="en-US" dirty="0" smtClean="0"/>
              <a:t>B: No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C: May be</a:t>
            </a:r>
          </a:p>
        </p:txBody>
      </p:sp>
    </p:spTree>
    <p:extLst>
      <p:ext uri="{BB962C8B-B14F-4D97-AF65-F5344CB8AC3E}">
        <p14:creationId xmlns:p14="http://schemas.microsoft.com/office/powerpoint/2010/main" val="502939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i="1" dirty="0">
                <a:solidFill>
                  <a:srgbClr val="FF0000"/>
                </a:solidFill>
              </a:rPr>
              <a:t>hash function </a:t>
            </a:r>
            <a:r>
              <a:rPr lang="en-US" sz="2000" dirty="0"/>
              <a:t>maps an object’s </a:t>
            </a:r>
            <a:r>
              <a:rPr lang="en-US" sz="2000" i="1" dirty="0">
                <a:solidFill>
                  <a:srgbClr val="FF0000"/>
                </a:solidFill>
              </a:rPr>
              <a:t>key</a:t>
            </a:r>
            <a:r>
              <a:rPr lang="en-US" sz="2000" i="1" dirty="0"/>
              <a:t> </a:t>
            </a:r>
            <a:r>
              <a:rPr lang="en-US" sz="2000" dirty="0"/>
              <a:t>into an array </a:t>
            </a:r>
            <a:r>
              <a:rPr lang="en-US" sz="2000" dirty="0">
                <a:solidFill>
                  <a:srgbClr val="FF0000"/>
                </a:solidFill>
              </a:rPr>
              <a:t>index</a:t>
            </a:r>
            <a:r>
              <a:rPr lang="en-US" sz="2000" dirty="0"/>
              <a:t>, i.e., a number from 0...M-1, where </a:t>
            </a:r>
            <a:r>
              <a:rPr lang="en-US" sz="2000" i="1" dirty="0"/>
              <a:t>M </a:t>
            </a:r>
            <a:r>
              <a:rPr lang="en-US" sz="2000" dirty="0"/>
              <a:t>is the number of entries in the hash table. </a:t>
            </a:r>
            <a:endParaRPr lang="en-US" sz="2000" dirty="0" smtClean="0"/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b="1" dirty="0" smtClean="0"/>
              <a:t>Example</a:t>
            </a:r>
            <a:r>
              <a:rPr lang="en-US" sz="2000" dirty="0" smtClean="0"/>
              <a:t>: </a:t>
            </a:r>
          </a:p>
          <a:p>
            <a:pPr marL="11430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i</a:t>
            </a:r>
            <a:r>
              <a:rPr lang="en-US" sz="2000" dirty="0" err="1" smtClean="0">
                <a:latin typeface="Courier New"/>
                <a:cs typeface="Courier New"/>
              </a:rPr>
              <a:t>nt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hashFucntion</a:t>
            </a:r>
            <a:r>
              <a:rPr lang="en-US" sz="2000" dirty="0" smtClean="0">
                <a:latin typeface="Courier New"/>
                <a:cs typeface="Courier New"/>
              </a:rPr>
              <a:t> (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studentID</a:t>
            </a:r>
            <a:r>
              <a:rPr lang="en-US" sz="2000" dirty="0" smtClean="0">
                <a:latin typeface="Courier New"/>
                <a:cs typeface="Courier New"/>
              </a:rPr>
              <a:t>){</a:t>
            </a:r>
          </a:p>
          <a:p>
            <a:pPr marL="11430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return </a:t>
            </a:r>
            <a:r>
              <a:rPr lang="en-US" sz="2000" dirty="0" err="1" smtClean="0">
                <a:latin typeface="Courier New"/>
                <a:cs typeface="Courier New"/>
              </a:rPr>
              <a:t>studentID</a:t>
            </a:r>
            <a:r>
              <a:rPr lang="en-US" sz="2000" dirty="0" smtClean="0">
                <a:latin typeface="Courier New"/>
                <a:cs typeface="Courier New"/>
              </a:rPr>
              <a:t> % M; }</a:t>
            </a:r>
          </a:p>
          <a:p>
            <a:pPr marL="114300" indent="0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/>
              <a:t>The </a:t>
            </a:r>
            <a:r>
              <a:rPr lang="en-US" sz="2000" i="1" dirty="0"/>
              <a:t>modulus </a:t>
            </a:r>
            <a:r>
              <a:rPr lang="en-US" sz="2000" dirty="0"/>
              <a:t>operator </a:t>
            </a:r>
            <a:r>
              <a:rPr lang="en-US" sz="2000" b="1" dirty="0"/>
              <a:t>% </a:t>
            </a:r>
            <a:r>
              <a:rPr lang="en-US" sz="2000" dirty="0"/>
              <a:t>divides </a:t>
            </a:r>
            <a:r>
              <a:rPr lang="en-US" sz="2000" b="1" dirty="0" err="1"/>
              <a:t>studentID</a:t>
            </a:r>
            <a:r>
              <a:rPr lang="en-US" sz="2000" b="1" dirty="0"/>
              <a:t> </a:t>
            </a:r>
            <a:r>
              <a:rPr lang="en-US" sz="2000" dirty="0"/>
              <a:t>by </a:t>
            </a:r>
            <a:r>
              <a:rPr lang="en-US" sz="2000" b="1" dirty="0"/>
              <a:t>M, </a:t>
            </a:r>
            <a:r>
              <a:rPr lang="en-US" sz="2000" dirty="0"/>
              <a:t>and then returns the </a:t>
            </a:r>
            <a:r>
              <a:rPr lang="en-US" sz="2000" i="1" dirty="0"/>
              <a:t>remainder. </a:t>
            </a:r>
            <a:r>
              <a:rPr lang="en-US" sz="2000" dirty="0"/>
              <a:t>Examples: </a:t>
            </a:r>
          </a:p>
          <a:p>
            <a:pPr lvl="1"/>
            <a:r>
              <a:rPr lang="en-US" dirty="0"/>
              <a:t>3 % 10 = 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107 </a:t>
            </a:r>
            <a:r>
              <a:rPr lang="en-US" dirty="0"/>
              <a:t>% 10 = 7 </a:t>
            </a:r>
            <a:endParaRPr lang="en-US" dirty="0" smtClean="0"/>
          </a:p>
          <a:p>
            <a:pPr lvl="1"/>
            <a:r>
              <a:rPr lang="en-US" dirty="0" smtClean="0"/>
              <a:t>7 % 4</a:t>
            </a:r>
            <a:r>
              <a:rPr lang="en-US" dirty="0"/>
              <a:t>=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16 </a:t>
            </a:r>
            <a:r>
              <a:rPr lang="en-US" dirty="0"/>
              <a:t>% 5 = 1 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collision?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M=5;  </a:t>
            </a:r>
          </a:p>
          <a:p>
            <a:pPr marL="114300" indent="0">
              <a:buNone/>
            </a:pPr>
            <a:r>
              <a:rPr lang="en-US" dirty="0" smtClean="0"/>
              <a:t>Student1 id is 1;</a:t>
            </a:r>
          </a:p>
          <a:p>
            <a:pPr marL="114300" indent="0">
              <a:buNone/>
            </a:pPr>
            <a:r>
              <a:rPr lang="en-US" dirty="0" smtClean="0"/>
              <a:t>Student2 id is 4;</a:t>
            </a:r>
          </a:p>
          <a:p>
            <a:pPr marL="114300" indent="0">
              <a:buNone/>
            </a:pPr>
            <a:r>
              <a:rPr lang="en-US" dirty="0" smtClean="0"/>
              <a:t>Student3 id is 8;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A: Yes</a:t>
            </a:r>
          </a:p>
          <a:p>
            <a:pPr marL="114300" indent="0">
              <a:buNone/>
            </a:pPr>
            <a:r>
              <a:rPr lang="en-US" dirty="0" smtClean="0"/>
              <a:t>B: No</a:t>
            </a:r>
          </a:p>
          <a:p>
            <a:pPr marL="114300" indent="0">
              <a:buNone/>
            </a:pPr>
            <a:r>
              <a:rPr lang="en-US" dirty="0" smtClean="0"/>
              <a:t>C: May be</a:t>
            </a:r>
          </a:p>
        </p:txBody>
      </p:sp>
    </p:spTree>
    <p:extLst>
      <p:ext uri="{BB962C8B-B14F-4D97-AF65-F5344CB8AC3E}">
        <p14:creationId xmlns:p14="http://schemas.microsoft.com/office/powerpoint/2010/main" val="9858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BSTs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BSTSs offer </a:t>
            </a:r>
            <a:r>
              <a:rPr lang="en-US" dirty="0" smtClean="0">
                <a:solidFill>
                  <a:srgbClr val="FF0000"/>
                </a:solidFill>
              </a:rPr>
              <a:t>O(log n) </a:t>
            </a:r>
            <a:r>
              <a:rPr lang="en-US" dirty="0" smtClean="0"/>
              <a:t>time costs for </a:t>
            </a:r>
            <a:r>
              <a:rPr lang="en-US" dirty="0" smtClean="0">
                <a:solidFill>
                  <a:srgbClr val="FF0000"/>
                </a:solidFill>
              </a:rPr>
              <a:t>add/remove/find </a:t>
            </a:r>
            <a:r>
              <a:rPr lang="en-US" dirty="0" smtClean="0"/>
              <a:t>operations by exploiting order relationships among data.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They are also memory efficient, in that only as many nodes are allocated as elements are contained in the BST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However…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1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be useful, a hash function must be </a:t>
            </a:r>
            <a:r>
              <a:rPr lang="en-US" b="1" i="1" dirty="0" smtClean="0"/>
              <a:t>fast</a:t>
            </a:r>
          </a:p>
          <a:p>
            <a:pPr lvl="1"/>
            <a:r>
              <a:rPr lang="en-US" dirty="0" smtClean="0"/>
              <a:t>Its </a:t>
            </a:r>
            <a:r>
              <a:rPr lang="en-US" dirty="0"/>
              <a:t>performance should not depend on the particular </a:t>
            </a:r>
            <a:r>
              <a:rPr lang="en-US" dirty="0" smtClean="0"/>
              <a:t>key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O(1+..)  (otherwise how can we achieve desired O(1+..) performance? )</a:t>
            </a:r>
          </a:p>
          <a:p>
            <a:pPr lvl="1"/>
            <a:endParaRPr lang="en-US" dirty="0"/>
          </a:p>
          <a:p>
            <a:r>
              <a:rPr lang="en-US" dirty="0"/>
              <a:t>A hash function must also be </a:t>
            </a:r>
            <a:r>
              <a:rPr lang="en-US" b="1" i="1" dirty="0"/>
              <a:t>deterministic</a:t>
            </a:r>
            <a:r>
              <a:rPr lang="en-US" i="1" dirty="0"/>
              <a:t>: </a:t>
            </a:r>
            <a:endParaRPr lang="en-US" dirty="0"/>
          </a:p>
          <a:p>
            <a:pPr lvl="1"/>
            <a:r>
              <a:rPr lang="en-US" dirty="0" smtClean="0"/>
              <a:t>Given </a:t>
            </a:r>
            <a:r>
              <a:rPr lang="en-US" dirty="0"/>
              <a:t>the </a:t>
            </a:r>
            <a:r>
              <a:rPr lang="en-US" i="1" dirty="0"/>
              <a:t>same key, </a:t>
            </a:r>
            <a:r>
              <a:rPr lang="en-US" dirty="0"/>
              <a:t>it must </a:t>
            </a:r>
            <a:r>
              <a:rPr lang="en-US" i="1" dirty="0"/>
              <a:t>always </a:t>
            </a:r>
            <a:r>
              <a:rPr lang="en-US" dirty="0"/>
              <a:t>return the </a:t>
            </a:r>
            <a:r>
              <a:rPr lang="en-US" i="1" dirty="0"/>
              <a:t>same </a:t>
            </a:r>
            <a:r>
              <a:rPr lang="en-US" i="1" dirty="0" smtClean="0"/>
              <a:t>array </a:t>
            </a:r>
            <a:r>
              <a:rPr lang="en-US" i="1" dirty="0"/>
              <a:t>index. </a:t>
            </a:r>
            <a:r>
              <a:rPr lang="en-US" dirty="0" smtClean="0"/>
              <a:t>(</a:t>
            </a:r>
            <a:r>
              <a:rPr lang="en-US" dirty="0"/>
              <a:t>Otherwise, how would we find something we stored earlier?) </a:t>
            </a:r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r>
              <a:rPr lang="en-US" dirty="0" smtClean="0"/>
              <a:t>A “good” hash function should also be </a:t>
            </a:r>
            <a:r>
              <a:rPr lang="en-US" b="1" dirty="0" smtClean="0"/>
              <a:t>uniform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“slot”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array should be equally likely to </a:t>
            </a:r>
            <a:r>
              <a:rPr lang="en-US" dirty="0" smtClean="0"/>
              <a:t>be </a:t>
            </a:r>
            <a:r>
              <a:rPr lang="en-US" dirty="0"/>
              <a:t>chosen as any other slot </a:t>
            </a:r>
            <a:r>
              <a:rPr lang="en-US" i="1" dirty="0"/>
              <a:t>j.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3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good hash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int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hashFucntion</a:t>
            </a:r>
            <a:r>
              <a:rPr lang="en-US" sz="2400" dirty="0">
                <a:latin typeface="Courier New"/>
                <a:cs typeface="Courier New"/>
              </a:rPr>
              <a:t> (</a:t>
            </a:r>
            <a:r>
              <a:rPr lang="en-US" sz="2400" dirty="0" err="1">
                <a:latin typeface="Courier New"/>
                <a:cs typeface="Courier New"/>
              </a:rPr>
              <a:t>int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studentID</a:t>
            </a:r>
            <a:r>
              <a:rPr lang="en-US" sz="2400" dirty="0">
                <a:latin typeface="Courier New"/>
                <a:cs typeface="Courier New"/>
              </a:rPr>
              <a:t>){</a:t>
            </a:r>
          </a:p>
          <a:p>
            <a:pPr marL="114300" indent="0">
              <a:buNone/>
            </a:pPr>
            <a:r>
              <a:rPr lang="en-US" sz="2400" dirty="0">
                <a:latin typeface="Courier New"/>
                <a:cs typeface="Courier New"/>
              </a:rPr>
              <a:t> return </a:t>
            </a:r>
            <a:r>
              <a:rPr lang="en-US" sz="2400" dirty="0" smtClean="0">
                <a:latin typeface="Courier New"/>
                <a:cs typeface="Courier New"/>
              </a:rPr>
              <a:t>M/2; } //M is a size of a HT</a:t>
            </a:r>
            <a:endParaRPr lang="en-US" sz="2400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A: Yes,</a:t>
            </a:r>
          </a:p>
          <a:p>
            <a:r>
              <a:rPr lang="en-US" dirty="0" smtClean="0"/>
              <a:t>B: No, it is not fast</a:t>
            </a:r>
          </a:p>
          <a:p>
            <a:r>
              <a:rPr lang="en-US" dirty="0" smtClean="0"/>
              <a:t>C: No, it is not deterministic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D: No, it is not uniform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0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86487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0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582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3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0.51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6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5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0.52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851900" cy="66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0.53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0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1 at 10.5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62120"/>
            <a:ext cx="5334000" cy="5156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993"/>
            <a:ext cx="7620000" cy="6254807"/>
          </a:xfrm>
        </p:spPr>
        <p:txBody>
          <a:bodyPr/>
          <a:lstStyle/>
          <a:p>
            <a:r>
              <a:rPr lang="en-US" dirty="0" smtClean="0"/>
              <a:t>Assume a good hash function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Is this possible?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A: Yes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B: No</a:t>
            </a:r>
          </a:p>
          <a:p>
            <a:r>
              <a:rPr lang="en-US" dirty="0" smtClean="0"/>
              <a:t>C: Sometimes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1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00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4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0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0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..by utilizing more memory (greater space complexity), we can achieve even </a:t>
            </a:r>
            <a:r>
              <a:rPr lang="en-US" dirty="0" smtClean="0">
                <a:solidFill>
                  <a:srgbClr val="3366FF"/>
                </a:solidFill>
              </a:rPr>
              <a:t>higher</a:t>
            </a:r>
            <a:r>
              <a:rPr lang="en-US" dirty="0" smtClean="0"/>
              <a:t> performance (lower time complexity)</a:t>
            </a:r>
          </a:p>
          <a:p>
            <a:endParaRPr lang="en-US" dirty="0"/>
          </a:p>
          <a:p>
            <a:r>
              <a:rPr lang="en-US" b="1" dirty="0" smtClean="0"/>
              <a:t>Hash sets, hash tables </a:t>
            </a:r>
            <a:r>
              <a:rPr lang="en-US" dirty="0" smtClean="0"/>
              <a:t>and </a:t>
            </a:r>
            <a:r>
              <a:rPr lang="en-US" b="1" dirty="0" smtClean="0"/>
              <a:t>hash maps </a:t>
            </a:r>
            <a:r>
              <a:rPr lang="en-US" dirty="0" smtClean="0"/>
              <a:t>offer </a:t>
            </a:r>
            <a:r>
              <a:rPr lang="en-US" b="1" dirty="0" smtClean="0">
                <a:solidFill>
                  <a:srgbClr val="FF0000"/>
                </a:solidFill>
              </a:rPr>
              <a:t>O(1+alpha*)</a:t>
            </a:r>
            <a:r>
              <a:rPr lang="en-US" dirty="0" smtClean="0"/>
              <a:t> time costs for </a:t>
            </a:r>
            <a:r>
              <a:rPr lang="en-US" dirty="0" smtClean="0">
                <a:solidFill>
                  <a:srgbClr val="FF0000"/>
                </a:solidFill>
              </a:rPr>
              <a:t>add/remove/find</a:t>
            </a:r>
            <a:r>
              <a:rPr lang="en-US" dirty="0" smtClean="0"/>
              <a:t> operations by investing more memory in the underlying storage.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* load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9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Chaining: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fast are the </a:t>
            </a:r>
            <a:r>
              <a:rPr lang="en-US" b="1" dirty="0"/>
              <a:t>add/remove/find </a:t>
            </a:r>
            <a:r>
              <a:rPr lang="en-US" dirty="0"/>
              <a:t>operations for a hash table with chaining? </a:t>
            </a:r>
          </a:p>
          <a:p>
            <a:r>
              <a:rPr lang="en-US" dirty="0"/>
              <a:t>To find an object in a hash table, we must: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Hash the key</a:t>
            </a:r>
            <a:r>
              <a:rPr lang="en-US" dirty="0"/>
              <a:t>. </a:t>
            </a:r>
            <a:r>
              <a:rPr lang="en-US" dirty="0" smtClean="0"/>
              <a:t>A: </a:t>
            </a:r>
            <a:r>
              <a:rPr lang="en-US" i="1" dirty="0" smtClean="0"/>
              <a:t>O</a:t>
            </a:r>
            <a:r>
              <a:rPr lang="en-US" i="1" dirty="0"/>
              <a:t>(1</a:t>
            </a:r>
            <a:r>
              <a:rPr lang="en-US" i="1" dirty="0" smtClean="0"/>
              <a:t>), B: O(n), </a:t>
            </a:r>
            <a:r>
              <a:rPr lang="en-US" dirty="0" smtClean="0"/>
              <a:t>C: unknown</a:t>
            </a:r>
          </a:p>
          <a:p>
            <a:endParaRPr lang="en-US" i="1" dirty="0"/>
          </a:p>
          <a:p>
            <a:r>
              <a:rPr lang="en-US" b="1" dirty="0" smtClean="0"/>
              <a:t>Jump </a:t>
            </a:r>
            <a:r>
              <a:rPr lang="en-US" b="1" dirty="0"/>
              <a:t>to that array index</a:t>
            </a:r>
            <a:r>
              <a:rPr lang="en-US" dirty="0"/>
              <a:t>. </a:t>
            </a:r>
            <a:r>
              <a:rPr lang="en-US" dirty="0" smtClean="0"/>
              <a:t>A: </a:t>
            </a:r>
            <a:r>
              <a:rPr lang="en-US" i="1" dirty="0" smtClean="0"/>
              <a:t>O</a:t>
            </a:r>
            <a:r>
              <a:rPr lang="en-US" i="1" dirty="0"/>
              <a:t>(1</a:t>
            </a:r>
            <a:r>
              <a:rPr lang="en-US" i="1" dirty="0" smtClean="0"/>
              <a:t>), B: O(n), C: unknown</a:t>
            </a:r>
            <a:endParaRPr lang="en-US" i="1" dirty="0"/>
          </a:p>
          <a:p>
            <a:r>
              <a:rPr lang="en-US" b="1" dirty="0" smtClean="0"/>
              <a:t>Traverse</a:t>
            </a:r>
            <a:r>
              <a:rPr lang="en-US" dirty="0" smtClean="0"/>
              <a:t> </a:t>
            </a:r>
            <a:r>
              <a:rPr lang="en-US" dirty="0"/>
              <a:t>through the linked list at that </a:t>
            </a:r>
            <a:r>
              <a:rPr lang="en-US" dirty="0" smtClean="0"/>
              <a:t>index (average). </a:t>
            </a:r>
          </a:p>
          <a:p>
            <a:pPr lvl="1"/>
            <a:r>
              <a:rPr lang="en-US" i="1" dirty="0" smtClean="0"/>
              <a:t>A: O(1) </a:t>
            </a:r>
          </a:p>
          <a:p>
            <a:pPr lvl="1"/>
            <a:r>
              <a:rPr lang="en-US" i="1" dirty="0" smtClean="0"/>
              <a:t>B: O(n)</a:t>
            </a:r>
          </a:p>
          <a:p>
            <a:pPr lvl="1"/>
            <a:r>
              <a:rPr lang="en-US" i="1" dirty="0" smtClean="0"/>
              <a:t>C: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7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43377" cy="1143000"/>
          </a:xfrm>
        </p:spPr>
        <p:txBody>
          <a:bodyPr/>
          <a:lstStyle/>
          <a:p>
            <a:r>
              <a:rPr lang="en-US" dirty="0" smtClean="0"/>
              <a:t>Chaining: 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i="1" dirty="0">
                <a:solidFill>
                  <a:srgbClr val="FF0000"/>
                </a:solidFill>
              </a:rPr>
              <a:t>worst case</a:t>
            </a:r>
            <a:r>
              <a:rPr lang="en-US" i="1" dirty="0"/>
              <a:t>, all N </a:t>
            </a:r>
            <a:r>
              <a:rPr lang="en-US" dirty="0"/>
              <a:t>objects stored in the hash table will hash to the </a:t>
            </a:r>
            <a:r>
              <a:rPr lang="en-US" i="1" dirty="0"/>
              <a:t>same array index.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means that the linked list at that index will be </a:t>
            </a:r>
            <a:r>
              <a:rPr lang="en-US" i="1" dirty="0" smtClean="0"/>
              <a:t>N </a:t>
            </a:r>
            <a:r>
              <a:rPr lang="en-US" dirty="0"/>
              <a:t>elements long. </a:t>
            </a:r>
          </a:p>
          <a:p>
            <a:endParaRPr lang="en-US" dirty="0"/>
          </a:p>
          <a:p>
            <a:r>
              <a:rPr lang="en-US" dirty="0"/>
              <a:t>To find an arbitrary element in a linked list we need </a:t>
            </a:r>
            <a:r>
              <a:rPr lang="en-US" i="1" dirty="0"/>
              <a:t>O</a:t>
            </a:r>
            <a:r>
              <a:rPr lang="en-US" i="1" dirty="0" smtClean="0"/>
              <a:t>(N) </a:t>
            </a:r>
            <a:r>
              <a:rPr lang="en-US" dirty="0"/>
              <a:t>time</a:t>
            </a:r>
            <a:r>
              <a:rPr lang="en-US" dirty="0" smtClean="0"/>
              <a:t>.</a:t>
            </a:r>
          </a:p>
          <a:p>
            <a:pPr marL="11430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This is no better than just using a linked list by itself!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6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43377" cy="1143000"/>
          </a:xfrm>
        </p:spPr>
        <p:txBody>
          <a:bodyPr/>
          <a:lstStyle/>
          <a:p>
            <a:r>
              <a:rPr lang="en-US" dirty="0" smtClean="0"/>
              <a:t>Chaining: performance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However</a:t>
            </a:r>
            <a:r>
              <a:rPr lang="en-US" dirty="0" smtClean="0"/>
              <a:t>, in the </a:t>
            </a:r>
            <a:r>
              <a:rPr lang="en-US" b="1" dirty="0" smtClean="0"/>
              <a:t>average</a:t>
            </a:r>
            <a:r>
              <a:rPr lang="en-US" dirty="0" smtClean="0"/>
              <a:t> case, a hash table performs much better:</a:t>
            </a:r>
          </a:p>
          <a:p>
            <a:pPr lvl="1"/>
            <a:r>
              <a:rPr lang="en-US" dirty="0" smtClean="0"/>
              <a:t>Given M slots in the array and N objects to store, the average list length for any array slot is N/M.   </a:t>
            </a:r>
            <a:r>
              <a:rPr lang="en-US" dirty="0"/>
              <a:t>(Goes without proof)</a:t>
            </a:r>
            <a:endParaRPr lang="en-US" dirty="0" smtClean="0"/>
          </a:p>
          <a:p>
            <a:pPr lvl="1"/>
            <a:r>
              <a:rPr lang="en-US" dirty="0" smtClean="0"/>
              <a:t>Then, the average time to access any arbitrary object is      </a:t>
            </a:r>
          </a:p>
          <a:p>
            <a:pPr marL="411480" lvl="1" indent="0">
              <a:buNone/>
            </a:pPr>
            <a:r>
              <a:rPr lang="en-US" dirty="0"/>
              <a:t> </a:t>
            </a:r>
            <a:r>
              <a:rPr lang="en-US" dirty="0" smtClean="0"/>
              <a:t> O(1+N/M).  (Goes without proof).</a:t>
            </a:r>
          </a:p>
          <a:p>
            <a:pPr lvl="1"/>
            <a:endParaRPr lang="en-US" dirty="0"/>
          </a:p>
          <a:p>
            <a:r>
              <a:rPr lang="en-US" dirty="0" smtClean="0"/>
              <a:t>Now, suppose that we always make sure that M&gt;N:</a:t>
            </a:r>
          </a:p>
          <a:p>
            <a:pPr lvl="1"/>
            <a:r>
              <a:rPr lang="en-US" dirty="0" smtClean="0"/>
              <a:t>Then N/M &lt; 1.</a:t>
            </a:r>
          </a:p>
          <a:p>
            <a:pPr lvl="1"/>
            <a:r>
              <a:rPr lang="en-US" dirty="0" smtClean="0"/>
              <a:t>Therefor, average-case time cost is O(1+N/M) = O(1)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3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factor </a:t>
            </a:r>
            <a:r>
              <a:rPr lang="en-US" dirty="0" smtClean="0"/>
              <a:t>α = N</a:t>
            </a:r>
            <a:r>
              <a:rPr lang="en-US" dirty="0"/>
              <a:t>/M of the hash </a:t>
            </a:r>
            <a:r>
              <a:rPr lang="en-US" dirty="0" smtClean="0"/>
              <a:t>table.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The proper way </a:t>
            </a:r>
            <a:r>
              <a:rPr lang="en-US" dirty="0" smtClean="0"/>
              <a:t>to report a running time for hash tables is:</a:t>
            </a:r>
          </a:p>
          <a:p>
            <a:pPr marL="114300" indent="0">
              <a:buNone/>
            </a:pPr>
            <a:r>
              <a:rPr lang="en-US" dirty="0" smtClean="0"/>
              <a:t>O(</a:t>
            </a:r>
            <a:r>
              <a:rPr lang="en-US" dirty="0"/>
              <a:t>1+</a:t>
            </a:r>
            <a:r>
              <a:rPr lang="en-US" dirty="0" smtClean="0"/>
              <a:t>α), where α is a load factor. If α becomes too large, then the running time is not </a:t>
            </a:r>
            <a:r>
              <a:rPr lang="en-US" dirty="0"/>
              <a:t> </a:t>
            </a:r>
            <a:r>
              <a:rPr lang="en-US" dirty="0" smtClean="0"/>
              <a:t>a constant anymore.</a:t>
            </a:r>
          </a:p>
          <a:p>
            <a:endParaRPr lang="en-US" dirty="0"/>
          </a:p>
          <a:p>
            <a:r>
              <a:rPr lang="en-US" dirty="0" smtClean="0"/>
              <a:t>For separating chaining load factor of 1 is OK. If it becomes larger: </a:t>
            </a:r>
          </a:p>
          <a:p>
            <a:pPr lvl="1"/>
            <a:r>
              <a:rPr lang="en-US" sz="2800" b="1" dirty="0" smtClean="0"/>
              <a:t>double the size of the table and </a:t>
            </a:r>
            <a:r>
              <a:rPr lang="en-US" sz="2800" b="1" dirty="0" smtClean="0">
                <a:solidFill>
                  <a:srgbClr val="FF0000"/>
                </a:solidFill>
              </a:rPr>
              <a:t>rehash</a:t>
            </a:r>
            <a:r>
              <a:rPr lang="en-US" sz="2800" b="1" dirty="0" smtClean="0"/>
              <a:t>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09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addressing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way to resolve a collision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5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case of a collision we look for another available cell. </a:t>
            </a:r>
          </a:p>
          <a:p>
            <a:endParaRPr lang="en-US" dirty="0"/>
          </a:p>
          <a:p>
            <a:r>
              <a:rPr lang="en-US" dirty="0" smtClean="0"/>
              <a:t>Must be deterministic</a:t>
            </a:r>
          </a:p>
          <a:p>
            <a:pPr lvl="1"/>
            <a:r>
              <a:rPr lang="en-US" dirty="0" smtClean="0"/>
              <a:t>If we want to find an element, we should visit the same cells.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0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Simplest: linear 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b="1" dirty="0" err="1"/>
              <a:t>hashFunction</a:t>
            </a:r>
            <a:r>
              <a:rPr lang="en-US" b="1" dirty="0"/>
              <a:t>(key) </a:t>
            </a:r>
            <a:r>
              <a:rPr lang="en-US" dirty="0"/>
              <a:t>maps into an index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that is already occupied, then try </a:t>
            </a:r>
            <a:r>
              <a:rPr lang="en-US" i="1" dirty="0"/>
              <a:t>i+1. </a:t>
            </a:r>
            <a:endParaRPr lang="en-US" i="1" dirty="0" smtClean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If that doesn’t work, try </a:t>
            </a:r>
            <a:r>
              <a:rPr lang="en-US" i="1" dirty="0"/>
              <a:t>i+2, i+3, </a:t>
            </a:r>
            <a:r>
              <a:rPr lang="en-US" dirty="0"/>
              <a:t>..., etc. </a:t>
            </a: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If we get to </a:t>
            </a:r>
            <a:r>
              <a:rPr lang="en-US" i="1" dirty="0"/>
              <a:t>M-1, </a:t>
            </a:r>
            <a:r>
              <a:rPr lang="en-US" dirty="0"/>
              <a:t>we want to “wrap around” back to 0.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index of the </a:t>
            </a:r>
            <a:r>
              <a:rPr lang="en-US" i="1" dirty="0" err="1"/>
              <a:t>jth</a:t>
            </a:r>
            <a:r>
              <a:rPr lang="en-US" i="1" dirty="0"/>
              <a:t> </a:t>
            </a:r>
            <a:r>
              <a:rPr lang="en-US" dirty="0">
                <a:solidFill>
                  <a:srgbClr val="FF0000"/>
                </a:solidFill>
              </a:rPr>
              <a:t>probe</a:t>
            </a:r>
            <a:r>
              <a:rPr lang="en-US" dirty="0"/>
              <a:t> (where </a:t>
            </a:r>
            <a:r>
              <a:rPr lang="en-US" i="1" dirty="0"/>
              <a:t>j </a:t>
            </a:r>
            <a:r>
              <a:rPr lang="en-US" dirty="0"/>
              <a:t>starts at 0) is given by the expression </a:t>
            </a:r>
            <a:r>
              <a:rPr lang="en-US" dirty="0" smtClean="0"/>
              <a:t>(</a:t>
            </a:r>
            <a:r>
              <a:rPr lang="en-US" dirty="0" err="1"/>
              <a:t>i+j</a:t>
            </a:r>
            <a:r>
              <a:rPr lang="en-US" dirty="0"/>
              <a:t>) % M </a:t>
            </a:r>
            <a:endParaRPr lang="en-US" dirty="0" smtClean="0"/>
          </a:p>
          <a:p>
            <a:pPr lvl="1"/>
            <a:r>
              <a:rPr lang="en-US" dirty="0" smtClean="0"/>
              <a:t>You can think of the </a:t>
            </a:r>
            <a:r>
              <a:rPr lang="en-US" i="1" dirty="0" smtClean="0"/>
              <a:t>probe </a:t>
            </a:r>
            <a:r>
              <a:rPr lang="en-US" dirty="0" smtClean="0"/>
              <a:t>as one step in your search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index of the </a:t>
            </a:r>
            <a:r>
              <a:rPr lang="en-US" i="1" dirty="0" err="1"/>
              <a:t>jth</a:t>
            </a:r>
            <a:r>
              <a:rPr lang="en-US" i="1" dirty="0"/>
              <a:t> </a:t>
            </a:r>
            <a:r>
              <a:rPr lang="en-US" dirty="0"/>
              <a:t>probe (where </a:t>
            </a:r>
            <a:r>
              <a:rPr lang="en-US" i="1" dirty="0"/>
              <a:t>j </a:t>
            </a:r>
            <a:r>
              <a:rPr lang="en-US" dirty="0"/>
              <a:t>starts at 0) is given by the expression (</a:t>
            </a:r>
            <a:r>
              <a:rPr lang="en-US" dirty="0" err="1"/>
              <a:t>i+j</a:t>
            </a:r>
            <a:r>
              <a:rPr lang="en-US" dirty="0"/>
              <a:t>) % M </a:t>
            </a:r>
          </a:p>
          <a:p>
            <a:endParaRPr lang="en-US" dirty="0" smtClean="0"/>
          </a:p>
          <a:p>
            <a:r>
              <a:rPr lang="en-US" dirty="0" smtClean="0"/>
              <a:t>Insert the given numbers in the hash table (M=7), resolving collisions by linear probing ( use %M for hash function)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1, 15, 2, 7, 14, 22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8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40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0" y="1600200"/>
            <a:ext cx="7975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9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an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want to remove student1</a:t>
            </a:r>
          </a:p>
          <a:p>
            <a:pPr marL="114300" indent="0">
              <a:buNone/>
            </a:pPr>
            <a:r>
              <a:rPr lang="en-US" dirty="0"/>
              <a:t>f</a:t>
            </a:r>
            <a:r>
              <a:rPr lang="en-US" dirty="0" smtClean="0"/>
              <a:t>rom the hash table:</a:t>
            </a:r>
          </a:p>
          <a:p>
            <a:pPr marL="114300" indent="0">
              <a:buNone/>
            </a:pPr>
            <a:r>
              <a:rPr lang="en-US" dirty="0" smtClean="0"/>
              <a:t>Table[13011] = null;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b="1" dirty="0" smtClean="0"/>
              <a:t>Can I do it?</a:t>
            </a:r>
            <a:endParaRPr lang="en-US" b="1" dirty="0"/>
          </a:p>
          <a:p>
            <a:pPr marL="114300" indent="0">
              <a:buNone/>
            </a:pPr>
            <a:r>
              <a:rPr lang="en-US" dirty="0" smtClean="0"/>
              <a:t>A:  Yes.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B: No</a:t>
            </a:r>
          </a:p>
          <a:p>
            <a:pPr marL="114300" indent="0">
              <a:buNone/>
            </a:pPr>
            <a:r>
              <a:rPr lang="en-US" dirty="0" smtClean="0"/>
              <a:t>C: Seems like a bad idea but I do not</a:t>
            </a:r>
          </a:p>
          <a:p>
            <a:pPr marL="114300" indent="0">
              <a:buNone/>
            </a:pPr>
            <a:r>
              <a:rPr lang="en-US" dirty="0" smtClean="0"/>
              <a:t> know why.</a:t>
            </a:r>
          </a:p>
          <a:p>
            <a:endParaRPr lang="en-US" dirty="0"/>
          </a:p>
        </p:txBody>
      </p:sp>
      <p:pic>
        <p:nvPicPr>
          <p:cNvPr id="6" name="Picture 5" descr="Screen Shot 2015-11-11 at 11.43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23" y="1417638"/>
            <a:ext cx="2470377" cy="50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1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were developing a </a:t>
            </a:r>
            <a:r>
              <a:rPr lang="en-US" dirty="0" smtClean="0"/>
              <a:t>program to access employee records for a small company with  1000 employees. </a:t>
            </a:r>
          </a:p>
          <a:p>
            <a:endParaRPr lang="en-US" dirty="0"/>
          </a:p>
          <a:p>
            <a:r>
              <a:rPr lang="en-US" dirty="0" smtClean="0"/>
              <a:t>Also every employee has been given a number from 1 (the founder), to 1,000 (the most recently hired worker).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Class employee {</a:t>
            </a:r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id; //key</a:t>
            </a:r>
            <a:endParaRPr lang="en-US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 String </a:t>
            </a:r>
            <a:r>
              <a:rPr lang="en-US" dirty="0" err="1" smtClean="0">
                <a:latin typeface="Courier New"/>
                <a:cs typeface="Courier New"/>
              </a:rPr>
              <a:t>firstName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lastName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 String position;</a:t>
            </a:r>
            <a:endParaRPr lang="en-US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3049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an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4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4" y="1301123"/>
            <a:ext cx="8128000" cy="53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0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78292" cy="1143000"/>
          </a:xfrm>
        </p:spPr>
        <p:txBody>
          <a:bodyPr/>
          <a:lstStyle/>
          <a:p>
            <a:r>
              <a:rPr lang="en-US" sz="4000" dirty="0" smtClean="0"/>
              <a:t>Removing an element (lazy deletion)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4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7" y="1417638"/>
            <a:ext cx="79756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39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an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1 at 11.5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417638"/>
            <a:ext cx="79375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3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1 at 11.5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66" y="2543485"/>
            <a:ext cx="5494550" cy="4413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77287"/>
          </a:xfrm>
        </p:spPr>
        <p:txBody>
          <a:bodyPr/>
          <a:lstStyle/>
          <a:p>
            <a:r>
              <a:rPr lang="en-US" dirty="0" smtClean="0"/>
              <a:t>Quadratic 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037800"/>
            <a:ext cx="8627072" cy="5363000"/>
          </a:xfrm>
        </p:spPr>
        <p:txBody>
          <a:bodyPr/>
          <a:lstStyle/>
          <a:p>
            <a:r>
              <a:rPr lang="en-US" sz="2000" dirty="0"/>
              <a:t>Quadratic probing is an attempt to keep clusters from forming. The idea is to probe more widely separated cells, instead of those adjacent to the primary hash site. </a:t>
            </a:r>
            <a:endParaRPr lang="en-US" sz="2000" dirty="0" smtClean="0"/>
          </a:p>
          <a:p>
            <a:r>
              <a:rPr lang="en-US" sz="2000" dirty="0"/>
              <a:t>In quadratic probing, probes go to x+1, x+4, x+9, x+16, x+25, and so on. The distance from the initial probe is the square of the step number: x+1</a:t>
            </a:r>
            <a:r>
              <a:rPr lang="en-US" sz="2000" baseline="30000" dirty="0"/>
              <a:t>2</a:t>
            </a:r>
            <a:r>
              <a:rPr lang="en-US" sz="2000" dirty="0"/>
              <a:t>, x+2</a:t>
            </a:r>
            <a:r>
              <a:rPr lang="en-US" sz="2000" baseline="30000" dirty="0"/>
              <a:t>2</a:t>
            </a:r>
            <a:r>
              <a:rPr lang="en-US" sz="2000" dirty="0"/>
              <a:t>, x+3</a:t>
            </a:r>
            <a:r>
              <a:rPr lang="en-US" sz="2000" baseline="30000" dirty="0"/>
              <a:t>2</a:t>
            </a:r>
            <a:r>
              <a:rPr lang="en-US" sz="2000" dirty="0"/>
              <a:t>, x+4</a:t>
            </a:r>
            <a:r>
              <a:rPr lang="en-US" sz="2000" baseline="30000" dirty="0"/>
              <a:t>2</a:t>
            </a:r>
            <a:r>
              <a:rPr lang="en-US" sz="2000" dirty="0"/>
              <a:t>, x+5</a:t>
            </a:r>
            <a:r>
              <a:rPr lang="en-US" sz="2000" baseline="30000" dirty="0"/>
              <a:t>2</a:t>
            </a:r>
            <a:r>
              <a:rPr lang="en-US" sz="2000" dirty="0"/>
              <a:t>, and so 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6693"/>
          </a:xfrm>
        </p:spPr>
        <p:txBody>
          <a:bodyPr/>
          <a:lstStyle/>
          <a:p>
            <a:r>
              <a:rPr lang="en-US" sz="3600" b="1" dirty="0"/>
              <a:t>The Problem with Quadratic Probes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248"/>
            <a:ext cx="7620000" cy="5285552"/>
          </a:xfrm>
        </p:spPr>
        <p:txBody>
          <a:bodyPr>
            <a:normAutofit/>
          </a:bodyPr>
          <a:lstStyle/>
          <a:p>
            <a:r>
              <a:rPr lang="en-US" dirty="0"/>
              <a:t>Q</a:t>
            </a:r>
            <a:r>
              <a:rPr lang="en-US" dirty="0" smtClean="0"/>
              <a:t>uadratic </a:t>
            </a:r>
            <a:r>
              <a:rPr lang="en-US" dirty="0"/>
              <a:t>probes suffer from a different and more subtle clustering problem.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Let’s </a:t>
            </a:r>
            <a:r>
              <a:rPr lang="en-US" dirty="0"/>
              <a:t>say 184, 302, 420, and 544 all hash to </a:t>
            </a:r>
            <a:r>
              <a:rPr lang="en-US" dirty="0" smtClean="0"/>
              <a:t>1 </a:t>
            </a:r>
            <a:r>
              <a:rPr lang="en-US" dirty="0"/>
              <a:t>and are inserted in this </a:t>
            </a:r>
            <a:r>
              <a:rPr lang="en-US" dirty="0" smtClean="0"/>
              <a:t>order.</a:t>
            </a:r>
          </a:p>
          <a:p>
            <a:endParaRPr lang="en-US" dirty="0"/>
          </a:p>
          <a:p>
            <a:r>
              <a:rPr lang="en-US" dirty="0" smtClean="0"/>
              <a:t>What is the hash table after we insert these numbers? (assume the table is large enough)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7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6693"/>
          </a:xfrm>
        </p:spPr>
        <p:txBody>
          <a:bodyPr/>
          <a:lstStyle/>
          <a:p>
            <a:r>
              <a:rPr lang="en-US" sz="3600" b="1" dirty="0"/>
              <a:t>The Problem with Quadratic Probes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248"/>
            <a:ext cx="7620000" cy="5285552"/>
          </a:xfrm>
        </p:spPr>
        <p:txBody>
          <a:bodyPr>
            <a:normAutofit/>
          </a:bodyPr>
          <a:lstStyle/>
          <a:p>
            <a:r>
              <a:rPr lang="en-US" dirty="0"/>
              <a:t>Q</a:t>
            </a:r>
            <a:r>
              <a:rPr lang="en-US" dirty="0" smtClean="0"/>
              <a:t>uadratic </a:t>
            </a:r>
            <a:r>
              <a:rPr lang="en-US" dirty="0"/>
              <a:t>probes suffer from a different and more subtle clustering problem.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occurs because all the keys that hash to a particular cell follow the same sequence in trying to find a vacant space. </a:t>
            </a:r>
          </a:p>
          <a:p>
            <a:r>
              <a:rPr lang="en-US" dirty="0"/>
              <a:t>Let’s say 184, 302, 420, and 544 all hash </a:t>
            </a:r>
            <a:r>
              <a:rPr lang="en-US" dirty="0" smtClean="0"/>
              <a:t>to 1 </a:t>
            </a:r>
            <a:r>
              <a:rPr lang="en-US" dirty="0"/>
              <a:t>and are inserted in this order. </a:t>
            </a:r>
            <a:r>
              <a:rPr lang="en-US" dirty="0" smtClean="0"/>
              <a:t>Each </a:t>
            </a:r>
            <a:r>
              <a:rPr lang="en-US" dirty="0"/>
              <a:t>additional item with a key that hashes to </a:t>
            </a:r>
            <a:r>
              <a:rPr lang="en-US" dirty="0" smtClean="0"/>
              <a:t>1 </a:t>
            </a:r>
            <a:r>
              <a:rPr lang="en-US" dirty="0"/>
              <a:t>will require a longer probe.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phenomenon is called </a:t>
            </a:r>
            <a:r>
              <a:rPr lang="en-US" b="1" i="1" dirty="0"/>
              <a:t>secondary clustering</a:t>
            </a:r>
            <a:r>
              <a:rPr lang="en-US" i="1" dirty="0"/>
              <a:t>. </a:t>
            </a:r>
            <a:endParaRPr lang="en-US" i="1" dirty="0" smtClean="0"/>
          </a:p>
          <a:p>
            <a:pPr lvl="1"/>
            <a:endParaRPr lang="en-US" dirty="0"/>
          </a:p>
          <a:p>
            <a:r>
              <a:rPr lang="en-US" dirty="0"/>
              <a:t>Secondary clustering is not a serious problem, but quadratic probing is not often used because there’s a slightly better solution.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8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Double  Hashing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Idea</a:t>
            </a:r>
            <a:r>
              <a:rPr lang="en-US" dirty="0" smtClean="0"/>
              <a:t>: generate </a:t>
            </a:r>
            <a:r>
              <a:rPr lang="en-US" dirty="0"/>
              <a:t>probe sequences that depend on the </a:t>
            </a:r>
            <a:r>
              <a:rPr lang="en-US" b="1" dirty="0"/>
              <a:t>key</a:t>
            </a:r>
            <a:r>
              <a:rPr lang="en-US" dirty="0"/>
              <a:t> instead of being the same for every key.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Then </a:t>
            </a:r>
            <a:r>
              <a:rPr lang="en-US" dirty="0"/>
              <a:t>numbers with </a:t>
            </a:r>
            <a:r>
              <a:rPr lang="en-US" i="1" dirty="0">
                <a:solidFill>
                  <a:srgbClr val="0000FF"/>
                </a:solidFill>
              </a:rPr>
              <a:t>different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keys that hash to the same index will use </a:t>
            </a:r>
            <a:r>
              <a:rPr lang="en-US" i="1" dirty="0">
                <a:solidFill>
                  <a:srgbClr val="0000FF"/>
                </a:solidFill>
              </a:rPr>
              <a:t>different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probe sequences. </a:t>
            </a:r>
          </a:p>
          <a:p>
            <a:endParaRPr lang="en-US" dirty="0" smtClean="0"/>
          </a:p>
          <a:p>
            <a:r>
              <a:rPr lang="en-US" dirty="0"/>
              <a:t>The solution is to hash the key a second time, using a different hash function, and use the result as the step size.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h(k, </a:t>
            </a:r>
            <a:r>
              <a:rPr lang="en-US" dirty="0" err="1" smtClean="0"/>
              <a:t>i</a:t>
            </a:r>
            <a:r>
              <a:rPr lang="en-US" dirty="0" smtClean="0"/>
              <a:t>) = (h</a:t>
            </a:r>
            <a:r>
              <a:rPr lang="en-US" baseline="-25000" dirty="0" smtClean="0"/>
              <a:t>1</a:t>
            </a:r>
            <a:r>
              <a:rPr lang="en-US" dirty="0" smtClean="0"/>
              <a:t>(k) + </a:t>
            </a:r>
            <a:r>
              <a:rPr lang="en-US" dirty="0" err="1" smtClean="0"/>
              <a:t>i</a:t>
            </a:r>
            <a:r>
              <a:rPr lang="en-US" dirty="0" smtClean="0"/>
              <a:t> h</a:t>
            </a:r>
            <a:r>
              <a:rPr lang="en-US" baseline="-25000" dirty="0" smtClean="0"/>
              <a:t>2</a:t>
            </a:r>
            <a:r>
              <a:rPr lang="en-US" dirty="0" smtClean="0"/>
              <a:t> (k)) mod m. 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 and h</a:t>
            </a:r>
            <a:r>
              <a:rPr lang="en-US" baseline="-25000" dirty="0" smtClean="0"/>
              <a:t>2</a:t>
            </a:r>
            <a:r>
              <a:rPr lang="en-US" dirty="0" smtClean="0"/>
              <a:t> are auxiliary hash functions.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 is the probe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45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061453" cy="840610"/>
          </a:xfrm>
        </p:spPr>
        <p:txBody>
          <a:bodyPr/>
          <a:lstStyle/>
          <a:p>
            <a:r>
              <a:rPr lang="en-US" sz="3600" dirty="0"/>
              <a:t>Example: h(k, </a:t>
            </a:r>
            <a:r>
              <a:rPr lang="en-US" sz="3600" dirty="0" err="1"/>
              <a:t>i</a:t>
            </a:r>
            <a:r>
              <a:rPr lang="en-US" sz="3600" dirty="0"/>
              <a:t>) = (h</a:t>
            </a:r>
            <a:r>
              <a:rPr lang="en-US" sz="3600" baseline="-25000" dirty="0"/>
              <a:t>1</a:t>
            </a:r>
            <a:r>
              <a:rPr lang="en-US" sz="3600" dirty="0"/>
              <a:t>(k) + </a:t>
            </a:r>
            <a:r>
              <a:rPr lang="en-US" sz="3600" dirty="0" err="1"/>
              <a:t>i</a:t>
            </a:r>
            <a:r>
              <a:rPr lang="en-US" sz="3600" dirty="0"/>
              <a:t> h</a:t>
            </a:r>
            <a:r>
              <a:rPr lang="en-US" sz="3600" baseline="-25000" dirty="0"/>
              <a:t>2</a:t>
            </a:r>
            <a:r>
              <a:rPr lang="en-US" sz="3600" dirty="0"/>
              <a:t> (k)) mod m.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248"/>
            <a:ext cx="7620000" cy="5285552"/>
          </a:xfrm>
        </p:spPr>
        <p:txBody>
          <a:bodyPr/>
          <a:lstStyle/>
          <a:p>
            <a:r>
              <a:rPr lang="en-US" dirty="0" smtClean="0"/>
              <a:t>Assume M = 13 (size of the table)</a:t>
            </a:r>
          </a:p>
          <a:p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(k) = k mod 13</a:t>
            </a:r>
          </a:p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(k) = 1 + ( k mod 11).</a:t>
            </a:r>
          </a:p>
          <a:p>
            <a:endParaRPr lang="en-US" dirty="0"/>
          </a:p>
          <a:p>
            <a:r>
              <a:rPr lang="en-US" dirty="0" smtClean="0"/>
              <a:t>Let’s insert 79, 69, 98, 72, 14, 50 using double hashing.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Restrictions on h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Experience</a:t>
            </a:r>
            <a:r>
              <a:rPr lang="en-US" dirty="0"/>
              <a:t> has shown that this secondary hash function must have certain characteristics: 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/>
              <a:t>It must not be the same as the primary hash function.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must never output a 0 (otherwise, there would be no step; every probe would land on the same cell, and the algorithm would go into an endless loop).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6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2200" cy="1143000"/>
          </a:xfrm>
        </p:spPr>
        <p:txBody>
          <a:bodyPr/>
          <a:lstStyle/>
          <a:p>
            <a:r>
              <a:rPr lang="en-US" dirty="0" smtClean="0"/>
              <a:t>Analysis of open-address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factor α=N/M of the hash table. Since at most one element occupies each slot and M=&gt;N</a:t>
            </a:r>
            <a:r>
              <a:rPr lang="en-US" dirty="0"/>
              <a:t>, </a:t>
            </a:r>
            <a:r>
              <a:rPr lang="en-US" dirty="0" smtClean="0"/>
              <a:t>α&lt;=1.</a:t>
            </a:r>
          </a:p>
          <a:p>
            <a:endParaRPr lang="en-US" dirty="0"/>
          </a:p>
          <a:p>
            <a:r>
              <a:rPr lang="en-US" dirty="0" smtClean="0"/>
              <a:t>Facts (without proof).</a:t>
            </a:r>
          </a:p>
          <a:p>
            <a:pPr lvl="1"/>
            <a:r>
              <a:rPr lang="en-US" dirty="0" smtClean="0"/>
              <a:t>For linear probing the load factor can’t be more than 2/3 (under ½ is the best)</a:t>
            </a:r>
          </a:p>
          <a:p>
            <a:pPr lvl="1"/>
            <a:r>
              <a:rPr lang="en-US" dirty="0" smtClean="0"/>
              <a:t>For quadratic probing and double hashing load factor of 2/3 is OK.</a:t>
            </a:r>
          </a:p>
          <a:p>
            <a:pPr lvl="1"/>
            <a:r>
              <a:rPr lang="en-US" dirty="0" smtClean="0"/>
              <a:t>If the load factor increases, you must re-hash: create a larger array and </a:t>
            </a:r>
            <a:r>
              <a:rPr lang="en-US" sz="2800" b="1" dirty="0" smtClean="0">
                <a:solidFill>
                  <a:srgbClr val="0000FF"/>
                </a:solidFill>
              </a:rPr>
              <a:t>re-hash </a:t>
            </a:r>
            <a:r>
              <a:rPr lang="en-US" dirty="0" smtClean="0"/>
              <a:t>every element into a new hash table. 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Courier New"/>
                <a:cs typeface="Courier New"/>
              </a:rPr>
              <a:t>Class employee {</a:t>
            </a:r>
          </a:p>
          <a:p>
            <a:pPr marL="11430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id;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//key</a:t>
            </a:r>
          </a:p>
          <a:p>
            <a:pPr marL="114300" indent="0">
              <a:buNone/>
            </a:pPr>
            <a:r>
              <a:rPr lang="en-US" dirty="0">
                <a:latin typeface="Courier New"/>
                <a:cs typeface="Courier New"/>
              </a:rPr>
              <a:t> String </a:t>
            </a:r>
            <a:r>
              <a:rPr lang="en-US" dirty="0" err="1">
                <a:latin typeface="Courier New"/>
                <a:cs typeface="Courier New"/>
              </a:rPr>
              <a:t>firstName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lastName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dirty="0">
                <a:latin typeface="Courier New"/>
                <a:cs typeface="Courier New"/>
              </a:rPr>
              <a:t> String </a:t>
            </a:r>
            <a:r>
              <a:rPr lang="en-US" dirty="0" smtClean="0">
                <a:latin typeface="Courier New"/>
                <a:cs typeface="Courier New"/>
              </a:rPr>
              <a:t>position;</a:t>
            </a:r>
            <a:endParaRPr lang="en-US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11430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In this application, the </a:t>
            </a:r>
            <a:r>
              <a:rPr lang="en-US" i="1" dirty="0" smtClean="0"/>
              <a:t> key </a:t>
            </a:r>
            <a:r>
              <a:rPr lang="en-US" dirty="0" smtClean="0"/>
              <a:t>would be worker’s id, and </a:t>
            </a:r>
            <a:r>
              <a:rPr lang="en-US" i="1" dirty="0" smtClean="0"/>
              <a:t>value </a:t>
            </a:r>
            <a:r>
              <a:rPr lang="en-US" dirty="0" smtClean="0"/>
              <a:t>associated with the key would be the whole </a:t>
            </a:r>
            <a:r>
              <a:rPr lang="en-US" dirty="0" smtClean="0">
                <a:latin typeface="Courier New"/>
                <a:cs typeface="Courier New"/>
              </a:rPr>
              <a:t>Employee</a:t>
            </a:r>
            <a:r>
              <a:rPr lang="en-US" dirty="0" smtClean="0"/>
              <a:t> record.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851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Date Structure should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Employees are seldom laid off, but even when they are, their records remain in the database for reference (concerning retirement benefits and so on). 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A: Array</a:t>
            </a:r>
          </a:p>
          <a:p>
            <a:r>
              <a:rPr lang="en-US" dirty="0" smtClean="0"/>
              <a:t>B: Linked List</a:t>
            </a:r>
          </a:p>
          <a:p>
            <a:r>
              <a:rPr lang="en-US" dirty="0" smtClean="0"/>
              <a:t>C: Heap</a:t>
            </a:r>
          </a:p>
          <a:p>
            <a:r>
              <a:rPr lang="en-US" dirty="0" smtClean="0"/>
              <a:t>D: Binary Tree</a:t>
            </a:r>
          </a:p>
          <a:p>
            <a:r>
              <a:rPr lang="en-US" dirty="0" smtClean="0"/>
              <a:t>E: Something new, I’m not sure what.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5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possibility is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employee record occupies one cell of the array, and the index number of the cell is the employee number for that record. </a:t>
            </a:r>
          </a:p>
          <a:p>
            <a:endParaRPr lang="en-US" dirty="0"/>
          </a:p>
        </p:txBody>
      </p:sp>
      <p:pic>
        <p:nvPicPr>
          <p:cNvPr id="4" name="Picture 3" descr="Screen Shot 2015-11-11 at 10.06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5" y="2963649"/>
            <a:ext cx="7771366" cy="35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 given problem and a solution, how fast can we add/find given an employee id?</a:t>
            </a:r>
          </a:p>
          <a:p>
            <a:endParaRPr lang="en-US" dirty="0"/>
          </a:p>
          <a:p>
            <a:r>
              <a:rPr lang="en-US" dirty="0" smtClean="0"/>
              <a:t>A: O(1), O(n)</a:t>
            </a:r>
          </a:p>
          <a:p>
            <a:r>
              <a:rPr lang="en-US" dirty="0" smtClean="0"/>
              <a:t>B: O(n), O(1)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C: O(1), O(1)</a:t>
            </a:r>
          </a:p>
          <a:p>
            <a:r>
              <a:rPr lang="en-US" dirty="0" smtClean="0"/>
              <a:t>D: O(n), O(n)</a:t>
            </a:r>
          </a:p>
          <a:p>
            <a:r>
              <a:rPr lang="en-US" dirty="0" smtClean="0"/>
              <a:t>E: can’t 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3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Both add/find require only O(1), if the </a:t>
            </a:r>
            <a:r>
              <a:rPr lang="en-US" b="1" dirty="0" smtClean="0"/>
              <a:t>id</a:t>
            </a:r>
            <a:r>
              <a:rPr lang="en-US" dirty="0" smtClean="0"/>
              <a:t> is known.</a:t>
            </a:r>
          </a:p>
          <a:p>
            <a:endParaRPr lang="en-US" dirty="0"/>
          </a:p>
          <a:p>
            <a:r>
              <a:rPr lang="en-US" dirty="0"/>
              <a:t>Presumably, the array is made somewhat larger than the current number of </a:t>
            </a:r>
            <a:r>
              <a:rPr lang="en-US" dirty="0" smtClean="0"/>
              <a:t>employees</a:t>
            </a:r>
            <a:r>
              <a:rPr lang="en-US" dirty="0"/>
              <a:t>, to allow room for expansion, but not much expansion is anticipated.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Problem: </a:t>
            </a:r>
            <a:r>
              <a:rPr lang="en-US" dirty="0" smtClean="0"/>
              <a:t>Often our keys are not so nicely ordered.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198</TotalTime>
  <Words>2538</Words>
  <Application>Microsoft Macintosh PowerPoint</Application>
  <PresentationFormat>On-screen Show (4:3)</PresentationFormat>
  <Paragraphs>295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Adjacency</vt:lpstr>
      <vt:lpstr>Lecture 18 Hashing Hash Tables</vt:lpstr>
      <vt:lpstr>Recap of BSTs</vt:lpstr>
      <vt:lpstr>…</vt:lpstr>
      <vt:lpstr>Simple setup</vt:lpstr>
      <vt:lpstr>Simple example</vt:lpstr>
      <vt:lpstr>What Date Structure should you use?</vt:lpstr>
      <vt:lpstr>One possibility is an array</vt:lpstr>
      <vt:lpstr>Complexity?</vt:lpstr>
      <vt:lpstr>Answer</vt:lpstr>
      <vt:lpstr>Finite “universe” of objects to store</vt:lpstr>
      <vt:lpstr>Finite “universe” of objects to store</vt:lpstr>
      <vt:lpstr>Running time?</vt:lpstr>
      <vt:lpstr>Space complexity is horrible </vt:lpstr>
      <vt:lpstr>Collision</vt:lpstr>
      <vt:lpstr>Collision</vt:lpstr>
      <vt:lpstr>Idea: Hash Tables</vt:lpstr>
      <vt:lpstr>Do we have a collision?</vt:lpstr>
      <vt:lpstr>Hash function</vt:lpstr>
      <vt:lpstr>Do we have a collision?</vt:lpstr>
      <vt:lpstr>Hash function</vt:lpstr>
      <vt:lpstr>Is it a good hash function?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Chaining: complexity</vt:lpstr>
      <vt:lpstr>Chaining: performance analysis</vt:lpstr>
      <vt:lpstr>Chaining: performance analysis</vt:lpstr>
      <vt:lpstr>Load factor</vt:lpstr>
      <vt:lpstr>Open addressing</vt:lpstr>
      <vt:lpstr>Idea</vt:lpstr>
      <vt:lpstr>Simplest: linear probing</vt:lpstr>
      <vt:lpstr>Exercise</vt:lpstr>
      <vt:lpstr>Primary clustering</vt:lpstr>
      <vt:lpstr>Removing an element</vt:lpstr>
      <vt:lpstr>Removing an element</vt:lpstr>
      <vt:lpstr>Removing an element (lazy deletion)</vt:lpstr>
      <vt:lpstr>Removing an element</vt:lpstr>
      <vt:lpstr>Quadratic probing</vt:lpstr>
      <vt:lpstr>The Problem with Quadratic Probes </vt:lpstr>
      <vt:lpstr>The Problem with Quadratic Probes </vt:lpstr>
      <vt:lpstr>Double  Hashing</vt:lpstr>
      <vt:lpstr>Example: h(k, i) = (h1(k) + i h2 (k)) mod m.  </vt:lpstr>
      <vt:lpstr>Restrictions on h2</vt:lpstr>
      <vt:lpstr>Analysis of open-address hashing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 Hashing Hash Tables</dc:title>
  <dc:creator>Marina Langlois</dc:creator>
  <cp:lastModifiedBy>Marina Langlois</cp:lastModifiedBy>
  <cp:revision>38</cp:revision>
  <dcterms:created xsi:type="dcterms:W3CDTF">2016-02-25T22:12:10Z</dcterms:created>
  <dcterms:modified xsi:type="dcterms:W3CDTF">2017-03-15T00:26:20Z</dcterms:modified>
</cp:coreProperties>
</file>